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Poppins Bold" charset="1" panose="00000800000000000000"/>
      <p:regular r:id="rId26"/>
    </p:embeddedFont>
    <p:embeddedFont>
      <p:font typeface="Object Sans Bold" charset="1" panose="00000300000000000000"/>
      <p:regular r:id="rId27"/>
    </p:embeddedFont>
    <p:embeddedFont>
      <p:font typeface="Object Sans" charset="1" panose="00000300000000000000"/>
      <p:regular r:id="rId28"/>
    </p:embeddedFont>
    <p:embeddedFont>
      <p:font typeface="Open Sans" charset="1" panose="020B060603050402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jpeg" Type="http://schemas.openxmlformats.org/officeDocument/2006/relationships/image"/><Relationship Id="rId4" Target="../media/VAGzwYZWc2U.mp4" Type="http://schemas.openxmlformats.org/officeDocument/2006/relationships/video"/><Relationship Id="rId5" Target="../media/VAGzwYZWc2U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Karen-Akemi/Challenge2025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youtu.be/TdB3HnSVtTo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00454" y="1509198"/>
            <a:ext cx="2339821" cy="2336931"/>
            <a:chOff x="0" y="0"/>
            <a:chExt cx="3119761" cy="311590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3119761" cy="3115909"/>
              <a:chOff x="0" y="0"/>
              <a:chExt cx="1387640" cy="138592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387640" cy="1385926"/>
              </a:xfrm>
              <a:custGeom>
                <a:avLst/>
                <a:gdLst/>
                <a:ahLst/>
                <a:cxnLst/>
                <a:rect r="r" b="b" t="t" l="l"/>
                <a:pathLst>
                  <a:path h="1385926" w="1387640">
                    <a:moveTo>
                      <a:pt x="63589" y="0"/>
                    </a:moveTo>
                    <a:lnTo>
                      <a:pt x="1324051" y="0"/>
                    </a:lnTo>
                    <a:cubicBezTo>
                      <a:pt x="1340916" y="0"/>
                      <a:pt x="1357090" y="6699"/>
                      <a:pt x="1369015" y="18625"/>
                    </a:cubicBezTo>
                    <a:cubicBezTo>
                      <a:pt x="1380940" y="30550"/>
                      <a:pt x="1387640" y="46724"/>
                      <a:pt x="1387640" y="63589"/>
                    </a:cubicBezTo>
                    <a:lnTo>
                      <a:pt x="1387640" y="1322338"/>
                    </a:lnTo>
                    <a:cubicBezTo>
                      <a:pt x="1387640" y="1339203"/>
                      <a:pt x="1380940" y="1355377"/>
                      <a:pt x="1369015" y="1367302"/>
                    </a:cubicBezTo>
                    <a:cubicBezTo>
                      <a:pt x="1357090" y="1379227"/>
                      <a:pt x="1340916" y="1385926"/>
                      <a:pt x="1324051" y="1385926"/>
                    </a:cubicBezTo>
                    <a:lnTo>
                      <a:pt x="63589" y="1385926"/>
                    </a:lnTo>
                    <a:cubicBezTo>
                      <a:pt x="28470" y="1385926"/>
                      <a:pt x="0" y="1357457"/>
                      <a:pt x="0" y="1322338"/>
                    </a:cubicBezTo>
                    <a:lnTo>
                      <a:pt x="0" y="63589"/>
                    </a:lnTo>
                    <a:cubicBezTo>
                      <a:pt x="0" y="46724"/>
                      <a:pt x="6699" y="30550"/>
                      <a:pt x="18625" y="18625"/>
                    </a:cubicBezTo>
                    <a:cubicBezTo>
                      <a:pt x="30550" y="6699"/>
                      <a:pt x="46724" y="0"/>
                      <a:pt x="63589" y="0"/>
                    </a:cubicBezTo>
                    <a:close/>
                  </a:path>
                </a:pathLst>
              </a:custGeom>
              <a:solidFill>
                <a:srgbClr val="A528FE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387640" cy="1424026"/>
              </a:xfrm>
              <a:prstGeom prst="rect">
                <a:avLst/>
              </a:prstGeom>
            </p:spPr>
            <p:txBody>
              <a:bodyPr anchor="ctr" rtlCol="false" tIns="59869" lIns="59869" bIns="59869" rIns="59869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45708" y="724306"/>
              <a:ext cx="1827377" cy="407820"/>
              <a:chOff x="0" y="0"/>
              <a:chExt cx="812800" cy="18139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181394"/>
              </a:xfrm>
              <a:custGeom>
                <a:avLst/>
                <a:gdLst/>
                <a:ahLst/>
                <a:cxnLst/>
                <a:rect r="r" b="b" t="t" l="l"/>
                <a:pathLst>
                  <a:path h="181394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81394"/>
                    </a:lnTo>
                    <a:lnTo>
                      <a:pt x="0" y="18139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812800" cy="219494"/>
              </a:xfrm>
              <a:prstGeom prst="rect">
                <a:avLst/>
              </a:prstGeom>
            </p:spPr>
            <p:txBody>
              <a:bodyPr anchor="ctr" rtlCol="false" tIns="59869" lIns="59869" bIns="59869" rIns="59869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82762" y="703427"/>
              <a:ext cx="1709054" cy="1709054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9869" lIns="59869" bIns="59869" rIns="59869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503831" y="1026850"/>
              <a:ext cx="1155565" cy="1062209"/>
              <a:chOff x="0" y="0"/>
              <a:chExt cx="812800" cy="74713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747135"/>
              </a:xfrm>
              <a:custGeom>
                <a:avLst/>
                <a:gdLst/>
                <a:ahLst/>
                <a:cxnLst/>
                <a:rect r="r" b="b" t="t" l="l"/>
                <a:pathLst>
                  <a:path h="747135" w="812800">
                    <a:moveTo>
                      <a:pt x="406400" y="0"/>
                    </a:moveTo>
                    <a:cubicBezTo>
                      <a:pt x="181951" y="0"/>
                      <a:pt x="0" y="167252"/>
                      <a:pt x="0" y="373568"/>
                    </a:cubicBezTo>
                    <a:cubicBezTo>
                      <a:pt x="0" y="579883"/>
                      <a:pt x="181951" y="747135"/>
                      <a:pt x="406400" y="747135"/>
                    </a:cubicBezTo>
                    <a:cubicBezTo>
                      <a:pt x="630849" y="747135"/>
                      <a:pt x="812800" y="579883"/>
                      <a:pt x="812800" y="373568"/>
                    </a:cubicBezTo>
                    <a:cubicBezTo>
                      <a:pt x="812800" y="16725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528FE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1944"/>
                <a:ext cx="660400" cy="645147"/>
              </a:xfrm>
              <a:prstGeom prst="rect">
                <a:avLst/>
              </a:prstGeom>
            </p:spPr>
            <p:txBody>
              <a:bodyPr anchor="ctr" rtlCol="false" tIns="59869" lIns="59869" bIns="59869" rIns="59869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82762" y="1557954"/>
              <a:ext cx="1521158" cy="1187199"/>
              <a:chOff x="0" y="0"/>
              <a:chExt cx="676596" cy="52805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76596" cy="528055"/>
              </a:xfrm>
              <a:custGeom>
                <a:avLst/>
                <a:gdLst/>
                <a:ahLst/>
                <a:cxnLst/>
                <a:rect r="r" b="b" t="t" l="l"/>
                <a:pathLst>
                  <a:path h="528055" w="676596">
                    <a:moveTo>
                      <a:pt x="0" y="0"/>
                    </a:moveTo>
                    <a:lnTo>
                      <a:pt x="676596" y="0"/>
                    </a:lnTo>
                    <a:lnTo>
                      <a:pt x="676596" y="528055"/>
                    </a:lnTo>
                    <a:lnTo>
                      <a:pt x="0" y="528055"/>
                    </a:lnTo>
                    <a:close/>
                  </a:path>
                </a:pathLst>
              </a:custGeom>
              <a:solidFill>
                <a:srgbClr val="A528FE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676596" cy="566155"/>
              </a:xfrm>
              <a:prstGeom prst="rect">
                <a:avLst/>
              </a:prstGeom>
            </p:spPr>
            <p:txBody>
              <a:bodyPr anchor="ctr" rtlCol="false" tIns="59869" lIns="59869" bIns="59869" rIns="59869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961451" y="703427"/>
              <a:ext cx="1701779" cy="335559"/>
              <a:chOff x="0" y="0"/>
              <a:chExt cx="756935" cy="14925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756935" cy="149253"/>
              </a:xfrm>
              <a:custGeom>
                <a:avLst/>
                <a:gdLst/>
                <a:ahLst/>
                <a:cxnLst/>
                <a:rect r="r" b="b" t="t" l="l"/>
                <a:pathLst>
                  <a:path h="149253" w="756935">
                    <a:moveTo>
                      <a:pt x="0" y="0"/>
                    </a:moveTo>
                    <a:lnTo>
                      <a:pt x="756935" y="0"/>
                    </a:lnTo>
                    <a:lnTo>
                      <a:pt x="756935" y="149253"/>
                    </a:lnTo>
                    <a:lnTo>
                      <a:pt x="0" y="14925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756935" cy="187353"/>
              </a:xfrm>
              <a:prstGeom prst="rect">
                <a:avLst/>
              </a:prstGeom>
            </p:spPr>
            <p:txBody>
              <a:bodyPr anchor="ctr" rtlCol="false" tIns="59869" lIns="59869" bIns="59869" rIns="59869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961451" y="1038986"/>
              <a:ext cx="1827377" cy="1809821"/>
              <a:chOff x="0" y="0"/>
              <a:chExt cx="812800" cy="804991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04991"/>
              </a:xfrm>
              <a:custGeom>
                <a:avLst/>
                <a:gdLst/>
                <a:ahLst/>
                <a:cxnLst/>
                <a:rect r="r" b="b" t="t" l="l"/>
                <a:pathLst>
                  <a:path h="80499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04991"/>
                    </a:lnTo>
                    <a:lnTo>
                      <a:pt x="0" y="804991"/>
                    </a:lnTo>
                    <a:close/>
                  </a:path>
                </a:pathLst>
              </a:custGeom>
              <a:solidFill>
                <a:srgbClr val="A528FE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812800" cy="843091"/>
              </a:xfrm>
              <a:prstGeom prst="rect">
                <a:avLst/>
              </a:prstGeom>
            </p:spPr>
            <p:txBody>
              <a:bodyPr anchor="ctr" rtlCol="false" tIns="59869" lIns="59869" bIns="59869" rIns="59869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756514" y="1179750"/>
              <a:ext cx="2070605" cy="14381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2"/>
                </a:lnSpc>
              </a:pPr>
              <a:r>
                <a:rPr lang="en-US" sz="4085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CLICK</a:t>
              </a:r>
            </a:p>
            <a:p>
              <a:pPr algn="ctr">
                <a:lnSpc>
                  <a:spcPts val="3922"/>
                </a:lnSpc>
              </a:pPr>
              <a:r>
                <a:rPr lang="en-US" sz="4085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BUS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6766822" y="9491953"/>
            <a:ext cx="1521178" cy="530031"/>
          </a:xfrm>
          <a:custGeom>
            <a:avLst/>
            <a:gdLst/>
            <a:ahLst/>
            <a:cxnLst/>
            <a:rect r="r" b="b" t="t" l="l"/>
            <a:pathLst>
              <a:path h="530031" w="1521178">
                <a:moveTo>
                  <a:pt x="0" y="0"/>
                </a:moveTo>
                <a:lnTo>
                  <a:pt x="1521178" y="0"/>
                </a:lnTo>
                <a:lnTo>
                  <a:pt x="1521178" y="530031"/>
                </a:lnTo>
                <a:lnTo>
                  <a:pt x="0" y="530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361" r="0" b="-98636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273758" y="8335425"/>
            <a:ext cx="11166517" cy="1421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702"/>
              </a:lnSpc>
            </a:pPr>
            <a:r>
              <a:rPr lang="en-US" b="true" sz="12600">
                <a:solidFill>
                  <a:srgbClr val="A528FE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MYROUTE.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092783" y="6826243"/>
            <a:ext cx="11166517" cy="1788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319"/>
              </a:lnSpc>
            </a:pPr>
            <a:r>
              <a:rPr lang="en-US" sz="15999" spc="-1279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SPRINT 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1335191"/>
            <a:ext cx="3763667" cy="30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4"/>
              </a:lnSpc>
            </a:pPr>
            <a:r>
              <a:rPr lang="en-US" sz="1846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Anna Luiza Torra de Oliveira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1009650"/>
            <a:ext cx="3004827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b="true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APRESENTADO POR: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373503" y="960050"/>
            <a:ext cx="3066772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99"/>
              </a:lnSpc>
            </a:pPr>
            <a:r>
              <a:rPr lang="en-US" sz="2999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Challenge em: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1650966"/>
            <a:ext cx="3763667" cy="30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4"/>
              </a:lnSpc>
            </a:pPr>
            <a:r>
              <a:rPr lang="en-US" sz="1846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Karen Akemi de Oliveira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1966741"/>
            <a:ext cx="3763667" cy="30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4"/>
              </a:lnSpc>
            </a:pPr>
            <a:r>
              <a:rPr lang="en-US" sz="1846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Thalita Soares Barbosa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521107" y="1379150"/>
            <a:ext cx="940280" cy="30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4"/>
              </a:lnSpc>
            </a:pPr>
            <a:r>
              <a:rPr lang="en-US" sz="1846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563388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521107" y="1672945"/>
            <a:ext cx="940280" cy="30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4"/>
              </a:lnSpc>
            </a:pPr>
            <a:r>
              <a:rPr lang="en-US" sz="1846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562733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521107" y="1966741"/>
            <a:ext cx="940280" cy="30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4"/>
              </a:lnSpc>
            </a:pPr>
            <a:r>
              <a:rPr lang="en-US" sz="1846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566381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8934450"/>
            <a:ext cx="3004827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b="true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T.A.L.K - 1 TSCPF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356748"/>
            <a:ext cx="16230600" cy="2921508"/>
          </a:xfrm>
          <a:custGeom>
            <a:avLst/>
            <a:gdLst/>
            <a:ahLst/>
            <a:cxnLst/>
            <a:rect r="r" b="b" t="t" l="l"/>
            <a:pathLst>
              <a:path h="2921508" w="16230600">
                <a:moveTo>
                  <a:pt x="0" y="0"/>
                </a:moveTo>
                <a:lnTo>
                  <a:pt x="16230600" y="0"/>
                </a:lnTo>
                <a:lnTo>
                  <a:pt x="16230600" y="2921508"/>
                </a:lnTo>
                <a:lnTo>
                  <a:pt x="0" y="2921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71575"/>
            <a:ext cx="4340847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999" spc="-249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PROPOSTA DE</a:t>
            </a:r>
          </a:p>
          <a:p>
            <a:pPr algn="l">
              <a:lnSpc>
                <a:spcPts val="4499"/>
              </a:lnSpc>
            </a:pPr>
            <a:r>
              <a:rPr lang="en-US" b="true" sz="4999" spc="-249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SOLUÇÃO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386149"/>
            <a:ext cx="16230600" cy="327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4399"/>
              </a:lnSpc>
              <a:buFont typeface="Arial"/>
              <a:buChar char="•"/>
            </a:pPr>
            <a:r>
              <a:rPr lang="en-US" b="true" sz="2499" spc="107">
                <a:solidFill>
                  <a:srgbClr val="A528FE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Negócio:</a:t>
            </a:r>
            <a:r>
              <a:rPr lang="en-US" b="true" sz="2499" spc="107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 </a:t>
            </a:r>
            <a:r>
              <a:rPr lang="en-US" sz="2499" spc="107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Os dados do dataset são coletados e armazenados em um banco de dados Oracle Cloud.</a:t>
            </a:r>
          </a:p>
          <a:p>
            <a:pPr algn="l" marL="539749" indent="-269875" lvl="1">
              <a:lnSpc>
                <a:spcPts val="4399"/>
              </a:lnSpc>
              <a:buFont typeface="Arial"/>
              <a:buChar char="•"/>
            </a:pPr>
            <a:r>
              <a:rPr lang="en-US" b="true" sz="2499" spc="107">
                <a:solidFill>
                  <a:srgbClr val="A528FE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Aplicação:</a:t>
            </a:r>
            <a:r>
              <a:rPr lang="en-US" sz="2499" spc="107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 O Apache Airflow orquestra o fluxo, executando e gerenciando o processamento dos dados.</a:t>
            </a:r>
          </a:p>
          <a:p>
            <a:pPr algn="l" marL="539749" indent="-269875" lvl="1">
              <a:lnSpc>
                <a:spcPts val="4399"/>
              </a:lnSpc>
              <a:buFont typeface="Arial"/>
              <a:buChar char="•"/>
            </a:pPr>
            <a:r>
              <a:rPr lang="en-US" b="true" sz="2499" spc="107">
                <a:solidFill>
                  <a:srgbClr val="A528FE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Tecnologia:</a:t>
            </a:r>
            <a:r>
              <a:rPr lang="en-US" sz="2499" spc="107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 Um script em Python processa os dados armazenados, que são então utilizados para criar dashboards e análises no Power BI.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03362" y="1171575"/>
            <a:ext cx="645593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b="true" sz="4999" spc="-249">
                <a:solidFill>
                  <a:srgbClr val="A528FE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arquitetura da solução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766822" y="9491953"/>
            <a:ext cx="1521178" cy="530031"/>
          </a:xfrm>
          <a:custGeom>
            <a:avLst/>
            <a:gdLst/>
            <a:ahLst/>
            <a:cxnLst/>
            <a:rect r="r" b="b" t="t" l="l"/>
            <a:pathLst>
              <a:path h="530031" w="1521178">
                <a:moveTo>
                  <a:pt x="0" y="0"/>
                </a:moveTo>
                <a:lnTo>
                  <a:pt x="1521178" y="0"/>
                </a:lnTo>
                <a:lnTo>
                  <a:pt x="1521178" y="530031"/>
                </a:lnTo>
                <a:lnTo>
                  <a:pt x="0" y="530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8361" r="0" b="-98636"/>
            </a:stretch>
          </a:blipFill>
        </p:spPr>
      </p:sp>
      <p:sp>
        <p:nvSpPr>
          <p:cNvPr name="TextBox 7" id="7"/>
          <p:cNvSpPr txBox="true"/>
          <p:nvPr/>
        </p:nvSpPr>
        <p:spPr>
          <a:xfrm rot="5400000">
            <a:off x="16152871" y="4545088"/>
            <a:ext cx="2757689" cy="544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</a:pPr>
            <a:r>
              <a:rPr lang="en-US" b="true" sz="4300" spc="-215">
                <a:solidFill>
                  <a:srgbClr val="A528FE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mermaid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66822" y="9491953"/>
            <a:ext cx="1521178" cy="530031"/>
          </a:xfrm>
          <a:custGeom>
            <a:avLst/>
            <a:gdLst/>
            <a:ahLst/>
            <a:cxnLst/>
            <a:rect r="r" b="b" t="t" l="l"/>
            <a:pathLst>
              <a:path h="530031" w="1521178">
                <a:moveTo>
                  <a:pt x="0" y="0"/>
                </a:moveTo>
                <a:lnTo>
                  <a:pt x="1521178" y="0"/>
                </a:lnTo>
                <a:lnTo>
                  <a:pt x="1521178" y="530031"/>
                </a:lnTo>
                <a:lnTo>
                  <a:pt x="0" y="530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361" r="0" b="-98636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702625" y="2510422"/>
            <a:ext cx="12882750" cy="724654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171575"/>
            <a:ext cx="4340847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999" spc="-249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PROPOSTA DE</a:t>
            </a:r>
          </a:p>
          <a:p>
            <a:pPr algn="l">
              <a:lnSpc>
                <a:spcPts val="4499"/>
              </a:lnSpc>
            </a:pPr>
            <a:r>
              <a:rPr lang="en-US" b="true" sz="4999" spc="-249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SOLUÇÃO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03362" y="1171575"/>
            <a:ext cx="6455938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99"/>
              </a:lnSpc>
            </a:pPr>
            <a:r>
              <a:rPr lang="en-US" b="true" sz="4999" spc="-249">
                <a:solidFill>
                  <a:srgbClr val="A528FE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automatização da solução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73758" y="8335425"/>
            <a:ext cx="11166517" cy="1421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702"/>
              </a:lnSpc>
            </a:pPr>
            <a:r>
              <a:rPr lang="en-US" b="true" sz="12600">
                <a:solidFill>
                  <a:srgbClr val="A528FE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FINAL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092783" y="6689638"/>
            <a:ext cx="11166517" cy="1788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319"/>
              </a:lnSpc>
            </a:pPr>
            <a:r>
              <a:rPr lang="en-US" sz="15999" spc="-1279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SOLUÇÃO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766822" y="9491953"/>
            <a:ext cx="1521178" cy="530031"/>
          </a:xfrm>
          <a:custGeom>
            <a:avLst/>
            <a:gdLst/>
            <a:ahLst/>
            <a:cxnLst/>
            <a:rect r="r" b="b" t="t" l="l"/>
            <a:pathLst>
              <a:path h="530031" w="1521178">
                <a:moveTo>
                  <a:pt x="0" y="0"/>
                </a:moveTo>
                <a:lnTo>
                  <a:pt x="1521178" y="0"/>
                </a:lnTo>
                <a:lnTo>
                  <a:pt x="1521178" y="530031"/>
                </a:lnTo>
                <a:lnTo>
                  <a:pt x="0" y="530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361" r="0" b="-9863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987158" y="5391150"/>
            <a:ext cx="6272142" cy="72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19"/>
              </a:lnSpc>
            </a:pPr>
            <a:r>
              <a:rPr lang="en-US" b="true" sz="6388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demonstração 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04900"/>
            <a:ext cx="2647208" cy="725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3049" spc="-152">
                <a:solidFill>
                  <a:srgbClr val="A528FE"/>
                </a:solidFill>
                <a:latin typeface="Object Sans"/>
                <a:ea typeface="Object Sans"/>
                <a:cs typeface="Object Sans"/>
                <a:sym typeface="Object Sans"/>
              </a:rPr>
              <a:t>SOLUÇÃO</a:t>
            </a:r>
          </a:p>
          <a:p>
            <a:pPr algn="l">
              <a:lnSpc>
                <a:spcPts val="2744"/>
              </a:lnSpc>
            </a:pPr>
            <a:r>
              <a:rPr lang="en-US" b="true" sz="3049" spc="-152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FINAL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238457" y="1123950"/>
            <a:ext cx="3811086" cy="43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b="true" sz="3500" spc="-175">
                <a:solidFill>
                  <a:srgbClr val="A528FE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CLASSIFICAÇÃO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675908" y="2539709"/>
            <a:ext cx="11944162" cy="6718591"/>
          </a:xfrm>
          <a:custGeom>
            <a:avLst/>
            <a:gdLst/>
            <a:ahLst/>
            <a:cxnLst/>
            <a:rect r="r" b="b" t="t" l="l"/>
            <a:pathLst>
              <a:path h="6718591" w="11944162">
                <a:moveTo>
                  <a:pt x="0" y="0"/>
                </a:moveTo>
                <a:lnTo>
                  <a:pt x="11944162" y="0"/>
                </a:lnTo>
                <a:lnTo>
                  <a:pt x="11944162" y="6718591"/>
                </a:lnTo>
                <a:lnTo>
                  <a:pt x="0" y="67185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66822" y="9491953"/>
            <a:ext cx="1521178" cy="530031"/>
          </a:xfrm>
          <a:custGeom>
            <a:avLst/>
            <a:gdLst/>
            <a:ahLst/>
            <a:cxnLst/>
            <a:rect r="r" b="b" t="t" l="l"/>
            <a:pathLst>
              <a:path h="530031" w="1521178">
                <a:moveTo>
                  <a:pt x="0" y="0"/>
                </a:moveTo>
                <a:lnTo>
                  <a:pt x="1521178" y="0"/>
                </a:lnTo>
                <a:lnTo>
                  <a:pt x="1521178" y="530031"/>
                </a:lnTo>
                <a:lnTo>
                  <a:pt x="0" y="530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8361" r="0" b="-98636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971975"/>
            <a:ext cx="10414921" cy="6286325"/>
          </a:xfrm>
          <a:custGeom>
            <a:avLst/>
            <a:gdLst/>
            <a:ahLst/>
            <a:cxnLst/>
            <a:rect r="r" b="b" t="t" l="l"/>
            <a:pathLst>
              <a:path h="6286325" w="10414921">
                <a:moveTo>
                  <a:pt x="0" y="0"/>
                </a:moveTo>
                <a:lnTo>
                  <a:pt x="10414921" y="0"/>
                </a:lnTo>
                <a:lnTo>
                  <a:pt x="10414921" y="6286325"/>
                </a:lnTo>
                <a:lnTo>
                  <a:pt x="0" y="6286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91" t="0" r="-671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6822" y="9491953"/>
            <a:ext cx="1521178" cy="530031"/>
          </a:xfrm>
          <a:custGeom>
            <a:avLst/>
            <a:gdLst/>
            <a:ahLst/>
            <a:cxnLst/>
            <a:rect r="r" b="b" t="t" l="l"/>
            <a:pathLst>
              <a:path h="530031" w="1521178">
                <a:moveTo>
                  <a:pt x="0" y="0"/>
                </a:moveTo>
                <a:lnTo>
                  <a:pt x="1521178" y="0"/>
                </a:lnTo>
                <a:lnTo>
                  <a:pt x="1521178" y="530031"/>
                </a:lnTo>
                <a:lnTo>
                  <a:pt x="0" y="530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8361" r="0" b="-986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64240" y="498669"/>
            <a:ext cx="4281964" cy="9258300"/>
          </a:xfrm>
          <a:custGeom>
            <a:avLst/>
            <a:gdLst/>
            <a:ahLst/>
            <a:cxnLst/>
            <a:rect r="r" b="b" t="t" l="l"/>
            <a:pathLst>
              <a:path h="9258300" w="4281964">
                <a:moveTo>
                  <a:pt x="0" y="0"/>
                </a:moveTo>
                <a:lnTo>
                  <a:pt x="4281964" y="0"/>
                </a:lnTo>
                <a:lnTo>
                  <a:pt x="428196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04900"/>
            <a:ext cx="2647208" cy="725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3049" spc="-152">
                <a:solidFill>
                  <a:srgbClr val="A528FE"/>
                </a:solidFill>
                <a:latin typeface="Object Sans"/>
                <a:ea typeface="Object Sans"/>
                <a:cs typeface="Object Sans"/>
                <a:sym typeface="Object Sans"/>
              </a:rPr>
              <a:t>SOLUÇÃO</a:t>
            </a:r>
          </a:p>
          <a:p>
            <a:pPr algn="l">
              <a:lnSpc>
                <a:spcPts val="2744"/>
              </a:lnSpc>
            </a:pPr>
            <a:r>
              <a:rPr lang="en-US" b="true" sz="3049" spc="-152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FINAL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82497" y="1258236"/>
            <a:ext cx="1723006" cy="43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b="true" sz="3500" spc="-175">
                <a:solidFill>
                  <a:srgbClr val="A528FE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SCORE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76202" y="1830674"/>
            <a:ext cx="7983098" cy="4432375"/>
          </a:xfrm>
          <a:custGeom>
            <a:avLst/>
            <a:gdLst/>
            <a:ahLst/>
            <a:cxnLst/>
            <a:rect r="r" b="b" t="t" l="l"/>
            <a:pathLst>
              <a:path h="4432375" w="7983098">
                <a:moveTo>
                  <a:pt x="0" y="0"/>
                </a:moveTo>
                <a:lnTo>
                  <a:pt x="7983098" y="0"/>
                </a:lnTo>
                <a:lnTo>
                  <a:pt x="7983098" y="4432375"/>
                </a:lnTo>
                <a:lnTo>
                  <a:pt x="0" y="4432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0" r="0" b="-4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723676"/>
            <a:ext cx="7784348" cy="4534624"/>
          </a:xfrm>
          <a:custGeom>
            <a:avLst/>
            <a:gdLst/>
            <a:ahLst/>
            <a:cxnLst/>
            <a:rect r="r" b="b" t="t" l="l"/>
            <a:pathLst>
              <a:path h="4534624" w="7784348">
                <a:moveTo>
                  <a:pt x="0" y="0"/>
                </a:moveTo>
                <a:lnTo>
                  <a:pt x="7784348" y="0"/>
                </a:lnTo>
                <a:lnTo>
                  <a:pt x="7784348" y="4534624"/>
                </a:lnTo>
                <a:lnTo>
                  <a:pt x="0" y="4534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56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04900"/>
            <a:ext cx="2647208" cy="725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3049" spc="-152">
                <a:solidFill>
                  <a:srgbClr val="A528FE"/>
                </a:solidFill>
                <a:latin typeface="Object Sans"/>
                <a:ea typeface="Object Sans"/>
                <a:cs typeface="Object Sans"/>
                <a:sym typeface="Object Sans"/>
              </a:rPr>
              <a:t>SOLUÇÃO</a:t>
            </a:r>
          </a:p>
          <a:p>
            <a:pPr algn="l">
              <a:lnSpc>
                <a:spcPts val="2744"/>
              </a:lnSpc>
            </a:pPr>
            <a:r>
              <a:rPr lang="en-US" b="true" sz="3049" spc="-152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FINAL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96025" y="1123950"/>
            <a:ext cx="1495951" cy="43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b="true" sz="3500" spc="-175">
                <a:solidFill>
                  <a:srgbClr val="A528FE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MAPA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84564" y="6550664"/>
            <a:ext cx="1920695" cy="479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5"/>
              </a:lnSpc>
            </a:pPr>
            <a:r>
              <a:rPr lang="en-US" sz="2284" spc="54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Explorador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75908" y="4059456"/>
            <a:ext cx="2090964" cy="479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5"/>
              </a:lnSpc>
            </a:pPr>
            <a:r>
              <a:rPr lang="en-US" sz="2284" spc="54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Conservador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766822" y="9491953"/>
            <a:ext cx="1521178" cy="530031"/>
          </a:xfrm>
          <a:custGeom>
            <a:avLst/>
            <a:gdLst/>
            <a:ahLst/>
            <a:cxnLst/>
            <a:rect r="r" b="b" t="t" l="l"/>
            <a:pathLst>
              <a:path h="530031" w="1521178">
                <a:moveTo>
                  <a:pt x="0" y="0"/>
                </a:moveTo>
                <a:lnTo>
                  <a:pt x="1521178" y="0"/>
                </a:lnTo>
                <a:lnTo>
                  <a:pt x="1521178" y="530031"/>
                </a:lnTo>
                <a:lnTo>
                  <a:pt x="0" y="530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8361" r="0" b="-98636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629150"/>
            <a:ext cx="5634431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999" spc="-249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BENEFÍCIOS</a:t>
            </a:r>
          </a:p>
          <a:p>
            <a:pPr algn="l">
              <a:lnSpc>
                <a:spcPts val="4499"/>
              </a:lnSpc>
            </a:pPr>
            <a:r>
              <a:rPr lang="en-US" b="true" sz="4999" spc="-249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GERADOS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991874" y="2953988"/>
            <a:ext cx="8099494" cy="923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7"/>
              </a:lnSpc>
            </a:pPr>
            <a:r>
              <a:rPr lang="en-US" sz="264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Visualização clara dos tipos de clientes e aproveitamento da plataforma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59814" y="8263852"/>
            <a:ext cx="5575995" cy="923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7"/>
              </a:lnSpc>
            </a:pPr>
            <a:r>
              <a:rPr lang="en-US" sz="264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Automatização das ferramentas de </a:t>
            </a:r>
          </a:p>
          <a:p>
            <a:pPr algn="l">
              <a:lnSpc>
                <a:spcPts val="3707"/>
              </a:lnSpc>
            </a:pPr>
            <a:r>
              <a:rPr lang="en-US" sz="264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engajamento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91874" y="5394065"/>
            <a:ext cx="7267426" cy="923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7"/>
              </a:lnSpc>
            </a:pPr>
            <a:r>
              <a:rPr lang="en-US" sz="264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Acesso aos dados estatísticos de forma facilitada para criação de insights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91874" y="2251930"/>
            <a:ext cx="6777414" cy="711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1"/>
              </a:lnSpc>
            </a:pPr>
            <a:r>
              <a:rPr lang="en-US" sz="3399" spc="81" b="true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Estratégia para público alvo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91874" y="4687696"/>
            <a:ext cx="6777414" cy="711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1"/>
              </a:lnSpc>
            </a:pPr>
            <a:r>
              <a:rPr lang="en-US" sz="3399" spc="81" b="true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Insights mais objetivos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91874" y="7628469"/>
            <a:ext cx="6777414" cy="65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95"/>
              </a:lnSpc>
            </a:pPr>
            <a:r>
              <a:rPr lang="en-US" sz="3199" spc="76" b="true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Velocidade de processamento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766822" y="9491953"/>
            <a:ext cx="1521178" cy="530031"/>
          </a:xfrm>
          <a:custGeom>
            <a:avLst/>
            <a:gdLst/>
            <a:ahLst/>
            <a:cxnLst/>
            <a:rect r="r" b="b" t="t" l="l"/>
            <a:pathLst>
              <a:path h="530031" w="1521178">
                <a:moveTo>
                  <a:pt x="0" y="0"/>
                </a:moveTo>
                <a:lnTo>
                  <a:pt x="1521178" y="0"/>
                </a:lnTo>
                <a:lnTo>
                  <a:pt x="1521178" y="530031"/>
                </a:lnTo>
                <a:lnTo>
                  <a:pt x="0" y="530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361" r="0" b="-98636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629150"/>
            <a:ext cx="5634431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b="true" sz="4999" spc="-249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CONCLUSÃO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766822" y="9491953"/>
            <a:ext cx="1521178" cy="530031"/>
          </a:xfrm>
          <a:custGeom>
            <a:avLst/>
            <a:gdLst/>
            <a:ahLst/>
            <a:cxnLst/>
            <a:rect r="r" b="b" t="t" l="l"/>
            <a:pathLst>
              <a:path h="530031" w="1521178">
                <a:moveTo>
                  <a:pt x="0" y="0"/>
                </a:moveTo>
                <a:lnTo>
                  <a:pt x="1521178" y="0"/>
                </a:lnTo>
                <a:lnTo>
                  <a:pt x="1521178" y="530031"/>
                </a:lnTo>
                <a:lnTo>
                  <a:pt x="0" y="530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361" r="0" b="-9863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16831" y="1635258"/>
            <a:ext cx="11210580" cy="6883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62"/>
              </a:lnSpc>
            </a:pPr>
            <a:r>
              <a:rPr lang="en-US" sz="2342">
                <a:solidFill>
                  <a:srgbClr val="292B2D"/>
                </a:solidFill>
                <a:latin typeface="Open Sans"/>
                <a:ea typeface="Open Sans"/>
                <a:cs typeface="Open Sans"/>
                <a:sym typeface="Open Sans"/>
              </a:rPr>
              <a:t>  E</a:t>
            </a:r>
            <a:r>
              <a:rPr lang="en-US" sz="2342">
                <a:solidFill>
                  <a:srgbClr val="292B2D"/>
                </a:solidFill>
                <a:latin typeface="Open Sans"/>
                <a:ea typeface="Open Sans"/>
                <a:cs typeface="Open Sans"/>
                <a:sym typeface="Open Sans"/>
              </a:rPr>
              <a:t>ste projeto representa a criação de um ecossistema completo de engajamento do cliente. Saímos de uma visão reativa para uma abordagem proativa e inteligente, onde cada solução se conecta para gerar mais valor.</a:t>
            </a:r>
          </a:p>
          <a:p>
            <a:pPr algn="just">
              <a:lnSpc>
                <a:spcPts val="4262"/>
              </a:lnSpc>
            </a:pPr>
            <a:r>
              <a:rPr lang="en-US" sz="2342">
                <a:solidFill>
                  <a:srgbClr val="292B2D"/>
                </a:solidFill>
                <a:latin typeface="Open Sans"/>
                <a:ea typeface="Open Sans"/>
                <a:cs typeface="Open Sans"/>
                <a:sym typeface="Open Sans"/>
              </a:rPr>
              <a:t>   A Classificação é o nosso cérebro estratégico, que nos diz com quem estamos falando. O sistema de Score, por sua vez, é o coração do nosso programa de fidelidade, que nos dá a ferramenta para incentivar e recompensar cada cliente de forma personalizada e contínua além de oferecer ampla visualização dos trajetos por meio do mapa.</a:t>
            </a:r>
          </a:p>
          <a:p>
            <a:pPr algn="just">
              <a:lnSpc>
                <a:spcPts val="4262"/>
              </a:lnSpc>
            </a:pPr>
            <a:r>
              <a:rPr lang="en-US" sz="2342">
                <a:solidFill>
                  <a:srgbClr val="292B2D"/>
                </a:solidFill>
                <a:latin typeface="Open Sans"/>
                <a:ea typeface="Open Sans"/>
                <a:cs typeface="Open Sans"/>
                <a:sym typeface="Open Sans"/>
              </a:rPr>
              <a:t>   O resultado final é um relacionamento mais forte e lucrativo, que transforma dados em uma experiência de valor tanto para o usuário quanto para a Clickbus</a:t>
            </a:r>
          </a:p>
          <a:p>
            <a:pPr algn="just">
              <a:lnSpc>
                <a:spcPts val="4262"/>
              </a:lnSpc>
            </a:pPr>
            <a:r>
              <a:rPr lang="en-US" sz="2342">
                <a:solidFill>
                  <a:srgbClr val="292B2D"/>
                </a:solidFill>
                <a:latin typeface="Open Sans"/>
                <a:ea typeface="Open Sans"/>
                <a:cs typeface="Open Sans"/>
                <a:sym typeface="Open Sans"/>
              </a:rPr>
              <a:t>e projeto nos permite sair da comunicação em massa para uma estratégia personalizada, tornando nosso marketing mais inteligente, relevante para o cliente e eficiente para o negócio."</a:t>
            </a: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6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73758" y="8335425"/>
            <a:ext cx="11166517" cy="1421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702"/>
              </a:lnSpc>
            </a:pPr>
            <a:r>
              <a:rPr lang="en-US" b="true" sz="12600">
                <a:solidFill>
                  <a:srgbClr val="A528FE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MYROUTE.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092783" y="6826243"/>
            <a:ext cx="11166517" cy="1788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319"/>
              </a:lnSpc>
            </a:pPr>
            <a:r>
              <a:rPr lang="en-US" sz="15999" spc="-1279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SPRINT 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373503" y="960050"/>
            <a:ext cx="3066772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99"/>
              </a:lnSpc>
            </a:pPr>
            <a:r>
              <a:rPr lang="en-US" sz="2999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Challenge em: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100454" y="1509198"/>
            <a:ext cx="2339821" cy="2336931"/>
            <a:chOff x="0" y="0"/>
            <a:chExt cx="3119761" cy="3115909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3119761" cy="3115909"/>
              <a:chOff x="0" y="0"/>
              <a:chExt cx="1387640" cy="138592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387640" cy="1385926"/>
              </a:xfrm>
              <a:custGeom>
                <a:avLst/>
                <a:gdLst/>
                <a:ahLst/>
                <a:cxnLst/>
                <a:rect r="r" b="b" t="t" l="l"/>
                <a:pathLst>
                  <a:path h="1385926" w="1387640">
                    <a:moveTo>
                      <a:pt x="63589" y="0"/>
                    </a:moveTo>
                    <a:lnTo>
                      <a:pt x="1324051" y="0"/>
                    </a:lnTo>
                    <a:cubicBezTo>
                      <a:pt x="1340916" y="0"/>
                      <a:pt x="1357090" y="6699"/>
                      <a:pt x="1369015" y="18625"/>
                    </a:cubicBezTo>
                    <a:cubicBezTo>
                      <a:pt x="1380940" y="30550"/>
                      <a:pt x="1387640" y="46724"/>
                      <a:pt x="1387640" y="63589"/>
                    </a:cubicBezTo>
                    <a:lnTo>
                      <a:pt x="1387640" y="1322338"/>
                    </a:lnTo>
                    <a:cubicBezTo>
                      <a:pt x="1387640" y="1339203"/>
                      <a:pt x="1380940" y="1355377"/>
                      <a:pt x="1369015" y="1367302"/>
                    </a:cubicBezTo>
                    <a:cubicBezTo>
                      <a:pt x="1357090" y="1379227"/>
                      <a:pt x="1340916" y="1385926"/>
                      <a:pt x="1324051" y="1385926"/>
                    </a:cubicBezTo>
                    <a:lnTo>
                      <a:pt x="63589" y="1385926"/>
                    </a:lnTo>
                    <a:cubicBezTo>
                      <a:pt x="28470" y="1385926"/>
                      <a:pt x="0" y="1357457"/>
                      <a:pt x="0" y="1322338"/>
                    </a:cubicBezTo>
                    <a:lnTo>
                      <a:pt x="0" y="63589"/>
                    </a:lnTo>
                    <a:cubicBezTo>
                      <a:pt x="0" y="46724"/>
                      <a:pt x="6699" y="30550"/>
                      <a:pt x="18625" y="18625"/>
                    </a:cubicBezTo>
                    <a:cubicBezTo>
                      <a:pt x="30550" y="6699"/>
                      <a:pt x="46724" y="0"/>
                      <a:pt x="63589" y="0"/>
                    </a:cubicBezTo>
                    <a:close/>
                  </a:path>
                </a:pathLst>
              </a:custGeom>
              <a:solidFill>
                <a:srgbClr val="A528FE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387640" cy="1424026"/>
              </a:xfrm>
              <a:prstGeom prst="rect">
                <a:avLst/>
              </a:prstGeom>
            </p:spPr>
            <p:txBody>
              <a:bodyPr anchor="ctr" rtlCol="false" tIns="59869" lIns="59869" bIns="59869" rIns="59869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745708" y="724306"/>
              <a:ext cx="1827377" cy="407820"/>
              <a:chOff x="0" y="0"/>
              <a:chExt cx="812800" cy="18139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181394"/>
              </a:xfrm>
              <a:custGeom>
                <a:avLst/>
                <a:gdLst/>
                <a:ahLst/>
                <a:cxnLst/>
                <a:rect r="r" b="b" t="t" l="l"/>
                <a:pathLst>
                  <a:path h="181394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81394"/>
                    </a:lnTo>
                    <a:lnTo>
                      <a:pt x="0" y="18139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12800" cy="219494"/>
              </a:xfrm>
              <a:prstGeom prst="rect">
                <a:avLst/>
              </a:prstGeom>
            </p:spPr>
            <p:txBody>
              <a:bodyPr anchor="ctr" rtlCol="false" tIns="59869" lIns="59869" bIns="59869" rIns="59869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82762" y="703427"/>
              <a:ext cx="1709054" cy="1709054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9869" lIns="59869" bIns="59869" rIns="59869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03831" y="1026850"/>
              <a:ext cx="1155565" cy="1062209"/>
              <a:chOff x="0" y="0"/>
              <a:chExt cx="812800" cy="74713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747135"/>
              </a:xfrm>
              <a:custGeom>
                <a:avLst/>
                <a:gdLst/>
                <a:ahLst/>
                <a:cxnLst/>
                <a:rect r="r" b="b" t="t" l="l"/>
                <a:pathLst>
                  <a:path h="747135" w="812800">
                    <a:moveTo>
                      <a:pt x="406400" y="0"/>
                    </a:moveTo>
                    <a:cubicBezTo>
                      <a:pt x="181951" y="0"/>
                      <a:pt x="0" y="167252"/>
                      <a:pt x="0" y="373568"/>
                    </a:cubicBezTo>
                    <a:cubicBezTo>
                      <a:pt x="0" y="579883"/>
                      <a:pt x="181951" y="747135"/>
                      <a:pt x="406400" y="747135"/>
                    </a:cubicBezTo>
                    <a:cubicBezTo>
                      <a:pt x="630849" y="747135"/>
                      <a:pt x="812800" y="579883"/>
                      <a:pt x="812800" y="373568"/>
                    </a:cubicBezTo>
                    <a:cubicBezTo>
                      <a:pt x="812800" y="167252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528FE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1944"/>
                <a:ext cx="660400" cy="645147"/>
              </a:xfrm>
              <a:prstGeom prst="rect">
                <a:avLst/>
              </a:prstGeom>
            </p:spPr>
            <p:txBody>
              <a:bodyPr anchor="ctr" rtlCol="false" tIns="59869" lIns="59869" bIns="59869" rIns="59869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82762" y="1557954"/>
              <a:ext cx="1521158" cy="1187199"/>
              <a:chOff x="0" y="0"/>
              <a:chExt cx="676596" cy="52805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76596" cy="528055"/>
              </a:xfrm>
              <a:custGeom>
                <a:avLst/>
                <a:gdLst/>
                <a:ahLst/>
                <a:cxnLst/>
                <a:rect r="r" b="b" t="t" l="l"/>
                <a:pathLst>
                  <a:path h="528055" w="676596">
                    <a:moveTo>
                      <a:pt x="0" y="0"/>
                    </a:moveTo>
                    <a:lnTo>
                      <a:pt x="676596" y="0"/>
                    </a:lnTo>
                    <a:lnTo>
                      <a:pt x="676596" y="528055"/>
                    </a:lnTo>
                    <a:lnTo>
                      <a:pt x="0" y="528055"/>
                    </a:lnTo>
                    <a:close/>
                  </a:path>
                </a:pathLst>
              </a:custGeom>
              <a:solidFill>
                <a:srgbClr val="A528FE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676596" cy="566155"/>
              </a:xfrm>
              <a:prstGeom prst="rect">
                <a:avLst/>
              </a:prstGeom>
            </p:spPr>
            <p:txBody>
              <a:bodyPr anchor="ctr" rtlCol="false" tIns="59869" lIns="59869" bIns="59869" rIns="59869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961451" y="703427"/>
              <a:ext cx="1701779" cy="335559"/>
              <a:chOff x="0" y="0"/>
              <a:chExt cx="756935" cy="14925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756935" cy="149253"/>
              </a:xfrm>
              <a:custGeom>
                <a:avLst/>
                <a:gdLst/>
                <a:ahLst/>
                <a:cxnLst/>
                <a:rect r="r" b="b" t="t" l="l"/>
                <a:pathLst>
                  <a:path h="149253" w="756935">
                    <a:moveTo>
                      <a:pt x="0" y="0"/>
                    </a:moveTo>
                    <a:lnTo>
                      <a:pt x="756935" y="0"/>
                    </a:lnTo>
                    <a:lnTo>
                      <a:pt x="756935" y="149253"/>
                    </a:lnTo>
                    <a:lnTo>
                      <a:pt x="0" y="14925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756935" cy="187353"/>
              </a:xfrm>
              <a:prstGeom prst="rect">
                <a:avLst/>
              </a:prstGeom>
            </p:spPr>
            <p:txBody>
              <a:bodyPr anchor="ctr" rtlCol="false" tIns="59869" lIns="59869" bIns="59869" rIns="59869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961451" y="1038986"/>
              <a:ext cx="1827377" cy="1809821"/>
              <a:chOff x="0" y="0"/>
              <a:chExt cx="812800" cy="804991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04991"/>
              </a:xfrm>
              <a:custGeom>
                <a:avLst/>
                <a:gdLst/>
                <a:ahLst/>
                <a:cxnLst/>
                <a:rect r="r" b="b" t="t" l="l"/>
                <a:pathLst>
                  <a:path h="80499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04991"/>
                    </a:lnTo>
                    <a:lnTo>
                      <a:pt x="0" y="804991"/>
                    </a:lnTo>
                    <a:close/>
                  </a:path>
                </a:pathLst>
              </a:custGeom>
              <a:solidFill>
                <a:srgbClr val="A528FE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812800" cy="843091"/>
              </a:xfrm>
              <a:prstGeom prst="rect">
                <a:avLst/>
              </a:prstGeom>
            </p:spPr>
            <p:txBody>
              <a:bodyPr anchor="ctr" rtlCol="false" tIns="59869" lIns="59869" bIns="59869" rIns="59869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756514" y="1179750"/>
              <a:ext cx="2070605" cy="14381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2"/>
                </a:lnSpc>
              </a:pPr>
              <a:r>
                <a:rPr lang="en-US" sz="4085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CLICK</a:t>
              </a:r>
            </a:p>
            <a:p>
              <a:pPr algn="ctr">
                <a:lnSpc>
                  <a:spcPts val="3922"/>
                </a:lnSpc>
              </a:pPr>
              <a:r>
                <a:rPr lang="en-US" sz="4085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BUS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28700" y="8934450"/>
            <a:ext cx="3004827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b="true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T.A.L.K - 1 TSCPF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1152525"/>
            <a:ext cx="7216754" cy="192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7318" spc="-307" b="true">
                <a:solidFill>
                  <a:srgbClr val="A528FE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O</a:t>
            </a:r>
            <a:r>
              <a:rPr lang="en-US" b="true" sz="7318" spc="-307">
                <a:solidFill>
                  <a:srgbClr val="A528FE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brigada pela atenção!</a:t>
            </a: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73758" y="8335425"/>
            <a:ext cx="11166517" cy="1421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702"/>
              </a:lnSpc>
            </a:pPr>
            <a:r>
              <a:rPr lang="en-US" b="true" sz="12600">
                <a:solidFill>
                  <a:srgbClr val="A528FE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MYROUTE.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092783" y="6826243"/>
            <a:ext cx="11166517" cy="1788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319"/>
              </a:lnSpc>
            </a:pPr>
            <a:r>
              <a:rPr lang="en-US" sz="15999" spc="-1279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LINK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31690" y="4355465"/>
            <a:ext cx="13624620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>
                <a:solidFill>
                  <a:srgbClr val="A528FE"/>
                </a:solidFill>
                <a:latin typeface="Object Sans"/>
                <a:ea typeface="Object Sans"/>
                <a:cs typeface="Object Sans"/>
                <a:sym typeface="Object Sans"/>
                <a:hlinkClick r:id="rId2" tooltip="https://github.com/Karen-Akemi/Challenge2025"/>
              </a:rPr>
              <a:t>https://github.com/Karen-Akemi/Challenge2025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190625"/>
            <a:ext cx="2208315" cy="462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84"/>
              </a:lnSpc>
            </a:pPr>
            <a:r>
              <a:rPr lang="en-US" b="true" sz="4135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GITHUB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957259"/>
            <a:ext cx="4340847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999" spc="-249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DESCRIÇÃO</a:t>
            </a:r>
          </a:p>
          <a:p>
            <a:pPr algn="l">
              <a:lnSpc>
                <a:spcPts val="4499"/>
              </a:lnSpc>
            </a:pPr>
            <a:r>
              <a:rPr lang="en-US" b="true" sz="4999" spc="-249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SOLUÇÃO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68588" y="2635366"/>
            <a:ext cx="6990712" cy="199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O projeto propõe a criação de um sistema de classificação dos clientes da Clickbus, separando-os em dois perfis: "Explorador" e "Conservador". A análise se baseará na frequência de aquisição e padrão de datas de compra para determinar o rótulo de cada usuário.  A visualização será restrita apenas para a equipe da empresa.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68588" y="5720366"/>
            <a:ext cx="6990712" cy="199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b="true" sz="1899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Score:</a:t>
            </a:r>
            <a:r>
              <a:rPr lang="en-US" sz="1899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 Insight desenvolvido para incentivar a compra por meio do acumulo de pontos e uso do mesmo aplicado em ofertas.</a:t>
            </a:r>
          </a:p>
          <a:p>
            <a:pPr algn="just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b="true" sz="1899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Mapa:</a:t>
            </a:r>
            <a:r>
              <a:rPr lang="en-US" sz="1899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 Insight visual do histórico de viagens do cliente e recomendações de próximos trechos e próximas datas - com base no comportamento de compra do usuário.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68588" y="1989363"/>
            <a:ext cx="6990712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true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CLASSIFICAÇÃO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68588" y="5004884"/>
            <a:ext cx="6990712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true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SCORE E MAPA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388448"/>
            <a:ext cx="1966144" cy="425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2"/>
              </a:lnSpc>
            </a:pPr>
            <a:r>
              <a:rPr lang="en-US" sz="3336" spc="-166" b="true">
                <a:solidFill>
                  <a:srgbClr val="A528FE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“sinópse”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766822" y="9491953"/>
            <a:ext cx="1521178" cy="530031"/>
          </a:xfrm>
          <a:custGeom>
            <a:avLst/>
            <a:gdLst/>
            <a:ahLst/>
            <a:cxnLst/>
            <a:rect r="r" b="b" t="t" l="l"/>
            <a:pathLst>
              <a:path h="530031" w="1521178">
                <a:moveTo>
                  <a:pt x="0" y="0"/>
                </a:moveTo>
                <a:lnTo>
                  <a:pt x="1521178" y="0"/>
                </a:lnTo>
                <a:lnTo>
                  <a:pt x="1521178" y="530031"/>
                </a:lnTo>
                <a:lnTo>
                  <a:pt x="0" y="530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361" r="0" b="-98636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72918" y="4701857"/>
            <a:ext cx="8742164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>
                <a:solidFill>
                  <a:srgbClr val="A528FE"/>
                </a:solidFill>
                <a:latin typeface="Object Sans"/>
                <a:ea typeface="Object Sans"/>
                <a:cs typeface="Object Sans"/>
                <a:sym typeface="Object Sans"/>
                <a:hlinkClick r:id="rId2" tooltip="https://youtu.be/TdB3HnSVtTo"/>
              </a:rPr>
              <a:t>https://youtu.be/flYSuPEWToM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273758" y="8335425"/>
            <a:ext cx="11166517" cy="1421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702"/>
              </a:lnSpc>
            </a:pPr>
            <a:r>
              <a:rPr lang="en-US" b="true" sz="12600">
                <a:solidFill>
                  <a:srgbClr val="A528FE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MYROUTE.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92783" y="6826243"/>
            <a:ext cx="11166517" cy="1788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319"/>
              </a:lnSpc>
            </a:pPr>
            <a:r>
              <a:rPr lang="en-US" sz="15999" spc="-1279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LINK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190625"/>
            <a:ext cx="2208315" cy="463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4"/>
              </a:lnSpc>
            </a:pPr>
            <a:r>
              <a:rPr lang="en-US" b="true" sz="4135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PITCH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73758" y="8335425"/>
            <a:ext cx="11166517" cy="1421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702"/>
              </a:lnSpc>
            </a:pPr>
            <a:r>
              <a:rPr lang="en-US" b="true" sz="12600">
                <a:solidFill>
                  <a:srgbClr val="A528FE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FINAL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092783" y="6689638"/>
            <a:ext cx="11166517" cy="1788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319"/>
              </a:lnSpc>
            </a:pPr>
            <a:r>
              <a:rPr lang="en-US" sz="15999" spc="-1279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SOLUÇÃO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766822" y="9491953"/>
            <a:ext cx="1521178" cy="530031"/>
          </a:xfrm>
          <a:custGeom>
            <a:avLst/>
            <a:gdLst/>
            <a:ahLst/>
            <a:cxnLst/>
            <a:rect r="r" b="b" t="t" l="l"/>
            <a:pathLst>
              <a:path h="530031" w="1521178">
                <a:moveTo>
                  <a:pt x="0" y="0"/>
                </a:moveTo>
                <a:lnTo>
                  <a:pt x="1521178" y="0"/>
                </a:lnTo>
                <a:lnTo>
                  <a:pt x="1521178" y="530031"/>
                </a:lnTo>
                <a:lnTo>
                  <a:pt x="0" y="530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361" r="0" b="-98636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04900"/>
            <a:ext cx="2647208" cy="725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3049" spc="-152">
                <a:solidFill>
                  <a:srgbClr val="A528FE"/>
                </a:solidFill>
                <a:latin typeface="Object Sans"/>
                <a:ea typeface="Object Sans"/>
                <a:cs typeface="Object Sans"/>
                <a:sym typeface="Object Sans"/>
              </a:rPr>
              <a:t>SOLUÇÃO</a:t>
            </a:r>
          </a:p>
          <a:p>
            <a:pPr algn="l">
              <a:lnSpc>
                <a:spcPts val="2744"/>
              </a:lnSpc>
            </a:pPr>
            <a:r>
              <a:rPr lang="en-US" b="true" sz="3049" spc="-152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FINAL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144000" y="1983243"/>
            <a:ext cx="7516409" cy="6549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8"/>
              </a:lnSpc>
            </a:pPr>
            <a:r>
              <a:rPr lang="en-US" sz="2142" spc="79" b="true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Pré-definições </a:t>
            </a:r>
          </a:p>
          <a:p>
            <a:pPr algn="l" marL="925291" indent="-308430" lvl="2">
              <a:lnSpc>
                <a:spcPts val="3278"/>
              </a:lnSpc>
              <a:buFont typeface="Arial"/>
              <a:buChar char="⚬"/>
            </a:pPr>
            <a:r>
              <a:rPr lang="en-US" sz="2142" spc="79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O</a:t>
            </a:r>
            <a:r>
              <a:rPr lang="en-US" b="true" sz="2142" spc="79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 </a:t>
            </a:r>
            <a:r>
              <a:rPr lang="en-US" sz="2142" spc="79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usuário deve ter conta na Clickbus</a:t>
            </a:r>
          </a:p>
          <a:p>
            <a:pPr algn="l" marL="925291" indent="-308430" lvl="2">
              <a:lnSpc>
                <a:spcPts val="3278"/>
              </a:lnSpc>
              <a:buFont typeface="Arial"/>
              <a:buChar char="⚬"/>
            </a:pPr>
            <a:r>
              <a:rPr lang="en-US" sz="2142" spc="79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Somente a empresa pode visualizar</a:t>
            </a:r>
          </a:p>
          <a:p>
            <a:pPr algn="l">
              <a:lnSpc>
                <a:spcPts val="3278"/>
              </a:lnSpc>
            </a:pPr>
          </a:p>
          <a:p>
            <a:pPr algn="l">
              <a:lnSpc>
                <a:spcPts val="3278"/>
              </a:lnSpc>
            </a:pPr>
            <a:r>
              <a:rPr lang="en-US" sz="2142" spc="79" b="true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Análise</a:t>
            </a:r>
          </a:p>
          <a:p>
            <a:pPr algn="l" marL="925291" indent="-308430" lvl="2">
              <a:lnSpc>
                <a:spcPts val="3278"/>
              </a:lnSpc>
              <a:buFont typeface="Arial"/>
              <a:buChar char="⚬"/>
            </a:pPr>
            <a:r>
              <a:rPr lang="en-US" sz="2142" spc="79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S</a:t>
            </a:r>
            <a:r>
              <a:rPr lang="en-US" sz="2142" spc="79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erá feita a análise do perfil utilizando os dados do ID do cliente (que seja cadastrado na clickbus), a data de compra e o destino. Classificado a partir da 2ª compra</a:t>
            </a:r>
          </a:p>
          <a:p>
            <a:pPr algn="l">
              <a:lnSpc>
                <a:spcPts val="3278"/>
              </a:lnSpc>
            </a:pPr>
          </a:p>
          <a:p>
            <a:pPr algn="l">
              <a:lnSpc>
                <a:spcPts val="3278"/>
              </a:lnSpc>
            </a:pPr>
            <a:r>
              <a:rPr lang="en-US" sz="2142" spc="79" b="true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Solução</a:t>
            </a:r>
          </a:p>
          <a:p>
            <a:pPr algn="l" marL="925291" indent="-308430" lvl="2">
              <a:lnSpc>
                <a:spcPts val="3278"/>
              </a:lnSpc>
              <a:buFont typeface="Arial"/>
              <a:buChar char="⚬"/>
            </a:pPr>
            <a:r>
              <a:rPr lang="en-US" sz="2142" spc="79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Explorador.</a:t>
            </a:r>
          </a:p>
          <a:p>
            <a:pPr algn="l" marL="1387937" indent="-346984" lvl="3">
              <a:lnSpc>
                <a:spcPts val="3278"/>
              </a:lnSpc>
              <a:buFont typeface="Arial"/>
              <a:buChar char="￭"/>
            </a:pPr>
            <a:r>
              <a:rPr lang="en-US" sz="2142" spc="79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R</a:t>
            </a:r>
            <a:r>
              <a:rPr lang="en-US" sz="2142" spc="79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ecomendações e estratégias de marketing para diversos destinos e datas.</a:t>
            </a:r>
          </a:p>
          <a:p>
            <a:pPr algn="l" marL="925291" indent="-308430" lvl="2">
              <a:lnSpc>
                <a:spcPts val="3278"/>
              </a:lnSpc>
              <a:buFont typeface="Arial"/>
              <a:buChar char="⚬"/>
            </a:pPr>
            <a:r>
              <a:rPr lang="en-US" sz="2142" spc="79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Conservador</a:t>
            </a:r>
          </a:p>
          <a:p>
            <a:pPr algn="l" marL="1387937" indent="-346984" lvl="3">
              <a:lnSpc>
                <a:spcPts val="3278"/>
              </a:lnSpc>
              <a:buFont typeface="Arial"/>
              <a:buChar char="￭"/>
            </a:pPr>
            <a:r>
              <a:rPr lang="en-US" sz="2142" spc="79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P</a:t>
            </a:r>
            <a:r>
              <a:rPr lang="en-US" sz="2142" spc="79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romoções e foco no incentivo ao score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972049"/>
            <a:ext cx="3811086" cy="43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b="true" sz="3500" spc="-175">
                <a:solidFill>
                  <a:srgbClr val="A528FE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CLASSIFICAÇÃO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766822" y="9491953"/>
            <a:ext cx="1521178" cy="530031"/>
          </a:xfrm>
          <a:custGeom>
            <a:avLst/>
            <a:gdLst/>
            <a:ahLst/>
            <a:cxnLst/>
            <a:rect r="r" b="b" t="t" l="l"/>
            <a:pathLst>
              <a:path h="530031" w="1521178">
                <a:moveTo>
                  <a:pt x="0" y="0"/>
                </a:moveTo>
                <a:lnTo>
                  <a:pt x="1521178" y="0"/>
                </a:lnTo>
                <a:lnTo>
                  <a:pt x="1521178" y="530031"/>
                </a:lnTo>
                <a:lnTo>
                  <a:pt x="0" y="530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361" r="0" b="-98636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04900"/>
            <a:ext cx="2647208" cy="725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3049" spc="-152">
                <a:solidFill>
                  <a:srgbClr val="A528FE"/>
                </a:solidFill>
                <a:latin typeface="Object Sans"/>
                <a:ea typeface="Object Sans"/>
                <a:cs typeface="Object Sans"/>
                <a:sym typeface="Object Sans"/>
              </a:rPr>
              <a:t>SOLUÇÃO</a:t>
            </a:r>
          </a:p>
          <a:p>
            <a:pPr algn="l">
              <a:lnSpc>
                <a:spcPts val="2744"/>
              </a:lnSpc>
            </a:pPr>
            <a:r>
              <a:rPr lang="en-US" b="true" sz="3049" spc="-152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FINAL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208906" y="3194037"/>
            <a:ext cx="8050394" cy="4079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5"/>
              </a:lnSpc>
            </a:pPr>
            <a:r>
              <a:rPr lang="en-US" sz="2284" spc="54" b="true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Pré-definições</a:t>
            </a:r>
          </a:p>
          <a:p>
            <a:pPr algn="l" marL="986269" indent="-328756" lvl="2">
              <a:lnSpc>
                <a:spcPts val="4065"/>
              </a:lnSpc>
              <a:buFont typeface="Arial"/>
              <a:buChar char="⚬"/>
            </a:pPr>
            <a:r>
              <a:rPr lang="en-US" sz="2284" spc="54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Explorador: Somar pontos por data</a:t>
            </a:r>
          </a:p>
          <a:p>
            <a:pPr algn="l" marL="986269" indent="-328756" lvl="2">
              <a:lnSpc>
                <a:spcPts val="4065"/>
              </a:lnSpc>
              <a:buFont typeface="Arial"/>
              <a:buChar char="⚬"/>
            </a:pPr>
            <a:r>
              <a:rPr lang="en-US" sz="2284" spc="54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Conservador: Somar pontos por valor</a:t>
            </a:r>
          </a:p>
          <a:p>
            <a:pPr algn="l" marL="986269" indent="-328756" lvl="2">
              <a:lnSpc>
                <a:spcPts val="4065"/>
              </a:lnSpc>
              <a:buFont typeface="Arial"/>
              <a:buChar char="⚬"/>
            </a:pPr>
            <a:r>
              <a:rPr lang="en-US" sz="2284" spc="54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0 e 35 - Bronze. 36 e 65 - Prata. 65 até 100 - Ouro</a:t>
            </a:r>
          </a:p>
          <a:p>
            <a:pPr algn="l" marL="986269" indent="-328756" lvl="2">
              <a:lnSpc>
                <a:spcPts val="4065"/>
              </a:lnSpc>
              <a:buFont typeface="Arial"/>
              <a:buChar char="⚬"/>
            </a:pPr>
            <a:r>
              <a:rPr lang="en-US" sz="2284" spc="54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A</a:t>
            </a:r>
            <a:r>
              <a:rPr lang="en-US" sz="2284" spc="54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 validade dos pontos será feita por prazos de tempo (dias ou meses)</a:t>
            </a:r>
          </a:p>
          <a:p>
            <a:pPr algn="l">
              <a:lnSpc>
                <a:spcPts val="4065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862513"/>
            <a:ext cx="3811086" cy="43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b="true" sz="3500" spc="-175">
                <a:solidFill>
                  <a:srgbClr val="A528FE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SCORE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766822" y="9491953"/>
            <a:ext cx="1521178" cy="530031"/>
          </a:xfrm>
          <a:custGeom>
            <a:avLst/>
            <a:gdLst/>
            <a:ahLst/>
            <a:cxnLst/>
            <a:rect r="r" b="b" t="t" l="l"/>
            <a:pathLst>
              <a:path h="530031" w="1521178">
                <a:moveTo>
                  <a:pt x="0" y="0"/>
                </a:moveTo>
                <a:lnTo>
                  <a:pt x="1521178" y="0"/>
                </a:lnTo>
                <a:lnTo>
                  <a:pt x="1521178" y="530031"/>
                </a:lnTo>
                <a:lnTo>
                  <a:pt x="0" y="530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361" r="0" b="-98636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04900"/>
            <a:ext cx="2647208" cy="725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3049" spc="-152">
                <a:solidFill>
                  <a:srgbClr val="A528FE"/>
                </a:solidFill>
                <a:latin typeface="Object Sans"/>
                <a:ea typeface="Object Sans"/>
                <a:cs typeface="Object Sans"/>
                <a:sym typeface="Object Sans"/>
              </a:rPr>
              <a:t>SOLUÇÃO</a:t>
            </a:r>
          </a:p>
          <a:p>
            <a:pPr algn="l">
              <a:lnSpc>
                <a:spcPts val="2744"/>
              </a:lnSpc>
            </a:pPr>
            <a:r>
              <a:rPr lang="en-US" b="true" sz="3049" spc="-152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FINAL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363045" y="1258236"/>
            <a:ext cx="3811086" cy="43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b="true" sz="3500" spc="-175">
                <a:solidFill>
                  <a:srgbClr val="A528FE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SCORE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6499" y="3629330"/>
            <a:ext cx="5273633" cy="353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Bronze</a:t>
            </a:r>
          </a:p>
          <a:p>
            <a:pPr algn="l" marL="431877" indent="-215938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Um perfil bronze terá 3 cupons de desconto.</a:t>
            </a:r>
          </a:p>
          <a:p>
            <a:pPr algn="l" marL="863753" indent="-287918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A528FE"/>
                </a:solidFill>
                <a:latin typeface="Object Sans"/>
                <a:ea typeface="Object Sans"/>
                <a:cs typeface="Object Sans"/>
                <a:sym typeface="Object Sans"/>
              </a:rPr>
              <a:t>1-10</a:t>
            </a:r>
            <a:r>
              <a:rPr lang="en-US" sz="2000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 pontos libera um cupom 3% - Convencional.</a:t>
            </a:r>
          </a:p>
          <a:p>
            <a:pPr algn="l" marL="863753" indent="-287918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A528FE"/>
                </a:solidFill>
                <a:latin typeface="Object Sans"/>
                <a:ea typeface="Object Sans"/>
                <a:cs typeface="Object Sans"/>
                <a:sym typeface="Object Sans"/>
              </a:rPr>
              <a:t>11-25</a:t>
            </a:r>
            <a:r>
              <a:rPr lang="en-US" sz="2000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 pontos libera um cupom de 5% - Convencional.</a:t>
            </a:r>
          </a:p>
          <a:p>
            <a:pPr algn="l" marL="863753" indent="-287918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A528FE"/>
                </a:solidFill>
                <a:latin typeface="Object Sans"/>
                <a:ea typeface="Object Sans"/>
                <a:cs typeface="Object Sans"/>
                <a:sym typeface="Object Sans"/>
              </a:rPr>
              <a:t>26-35</a:t>
            </a:r>
            <a:r>
              <a:rPr lang="en-US" sz="2000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 pontos libera um cupom de 10% - Convencional.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288371" y="3635818"/>
            <a:ext cx="5346857" cy="3178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2000" b="true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Prata</a:t>
            </a:r>
          </a:p>
          <a:p>
            <a:pPr algn="l" marL="431979" indent="-215989" lvl="1">
              <a:lnSpc>
                <a:spcPts val="2801"/>
              </a:lnSpc>
              <a:buFont typeface="Arial"/>
              <a:buChar char="•"/>
            </a:pPr>
            <a:r>
              <a:rPr lang="en-US" sz="2000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Um perfil prata terá 4 cupons de desconto.</a:t>
            </a:r>
          </a:p>
          <a:p>
            <a:pPr algn="l" marL="863957" indent="-287986" lvl="2">
              <a:lnSpc>
                <a:spcPts val="2801"/>
              </a:lnSpc>
              <a:buFont typeface="Arial"/>
              <a:buChar char="⚬"/>
            </a:pPr>
            <a:r>
              <a:rPr lang="en-US" sz="2000">
                <a:solidFill>
                  <a:srgbClr val="A528FE"/>
                </a:solidFill>
                <a:latin typeface="Object Sans"/>
                <a:ea typeface="Object Sans"/>
                <a:cs typeface="Object Sans"/>
                <a:sym typeface="Object Sans"/>
              </a:rPr>
              <a:t>36-</a:t>
            </a:r>
            <a:r>
              <a:rPr lang="en-US" sz="2000">
                <a:solidFill>
                  <a:srgbClr val="A528FE"/>
                </a:solidFill>
                <a:latin typeface="Object Sans"/>
                <a:ea typeface="Object Sans"/>
                <a:cs typeface="Object Sans"/>
                <a:sym typeface="Object Sans"/>
              </a:rPr>
              <a:t>45 </a:t>
            </a:r>
            <a:r>
              <a:rPr lang="en-US" sz="2000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pontos liberam 2 cupons 5% - Covencional.</a:t>
            </a:r>
          </a:p>
          <a:p>
            <a:pPr algn="l" marL="863957" indent="-287986" lvl="2">
              <a:lnSpc>
                <a:spcPts val="2801"/>
              </a:lnSpc>
              <a:buFont typeface="Arial"/>
              <a:buChar char="⚬"/>
            </a:pPr>
            <a:r>
              <a:rPr lang="en-US" sz="2000">
                <a:solidFill>
                  <a:srgbClr val="A528FE"/>
                </a:solidFill>
                <a:latin typeface="Object Sans"/>
                <a:ea typeface="Object Sans"/>
                <a:cs typeface="Object Sans"/>
                <a:sym typeface="Object Sans"/>
              </a:rPr>
              <a:t>45-</a:t>
            </a:r>
            <a:r>
              <a:rPr lang="en-US" sz="2000">
                <a:solidFill>
                  <a:srgbClr val="A528FE"/>
                </a:solidFill>
                <a:latin typeface="Object Sans"/>
                <a:ea typeface="Object Sans"/>
                <a:cs typeface="Object Sans"/>
                <a:sym typeface="Object Sans"/>
              </a:rPr>
              <a:t>55</a:t>
            </a:r>
            <a:r>
              <a:rPr lang="en-US" sz="2000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 pontos liberam um cupom de 10% - Executivo.</a:t>
            </a:r>
          </a:p>
          <a:p>
            <a:pPr algn="l" marL="863957" indent="-287986" lvl="2">
              <a:lnSpc>
                <a:spcPts val="2801"/>
              </a:lnSpc>
              <a:buFont typeface="Arial"/>
              <a:buChar char="⚬"/>
            </a:pPr>
            <a:r>
              <a:rPr lang="en-US" sz="2000">
                <a:solidFill>
                  <a:srgbClr val="A528FE"/>
                </a:solidFill>
                <a:latin typeface="Object Sans"/>
                <a:ea typeface="Object Sans"/>
                <a:cs typeface="Object Sans"/>
                <a:sym typeface="Object Sans"/>
              </a:rPr>
              <a:t>5</a:t>
            </a:r>
            <a:r>
              <a:rPr lang="en-US" sz="2000">
                <a:solidFill>
                  <a:srgbClr val="A528FE"/>
                </a:solidFill>
                <a:latin typeface="Object Sans"/>
                <a:ea typeface="Object Sans"/>
                <a:cs typeface="Object Sans"/>
                <a:sym typeface="Object Sans"/>
              </a:rPr>
              <a:t>6-65</a:t>
            </a:r>
            <a:r>
              <a:rPr lang="en-US" sz="2000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 pontos liberam um cupom de 15% - Semi-Leito.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09729" y="3645343"/>
            <a:ext cx="5449571" cy="3521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4"/>
              </a:lnSpc>
            </a:pPr>
            <a:r>
              <a:rPr lang="en-US" sz="1996" b="true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Ouro</a:t>
            </a:r>
          </a:p>
          <a:p>
            <a:pPr algn="l" marL="430957" indent="-215478" lvl="1">
              <a:lnSpc>
                <a:spcPts val="2794"/>
              </a:lnSpc>
              <a:buFont typeface="Arial"/>
              <a:buChar char="•"/>
            </a:pPr>
            <a:r>
              <a:rPr lang="en-US" sz="1996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Um perfil ouro terá 4 cupons de desconto.</a:t>
            </a:r>
          </a:p>
          <a:p>
            <a:pPr algn="l" marL="861914" indent="-287305" lvl="2">
              <a:lnSpc>
                <a:spcPts val="2794"/>
              </a:lnSpc>
              <a:buFont typeface="Arial"/>
              <a:buChar char="⚬"/>
            </a:pPr>
            <a:r>
              <a:rPr lang="en-US" sz="1996">
                <a:solidFill>
                  <a:srgbClr val="A528FE"/>
                </a:solidFill>
                <a:latin typeface="Object Sans"/>
                <a:ea typeface="Object Sans"/>
                <a:cs typeface="Object Sans"/>
                <a:sym typeface="Object Sans"/>
              </a:rPr>
              <a:t>66-</a:t>
            </a:r>
            <a:r>
              <a:rPr lang="en-US" sz="1996">
                <a:solidFill>
                  <a:srgbClr val="A528FE"/>
                </a:solidFill>
                <a:latin typeface="Object Sans"/>
                <a:ea typeface="Object Sans"/>
                <a:cs typeface="Object Sans"/>
                <a:sym typeface="Object Sans"/>
              </a:rPr>
              <a:t>75</a:t>
            </a:r>
            <a:r>
              <a:rPr lang="en-US" sz="1996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 pontos liberam um cupom de 5% - Covencional.</a:t>
            </a:r>
          </a:p>
          <a:p>
            <a:pPr algn="l" marL="861914" indent="-287305" lvl="2">
              <a:lnSpc>
                <a:spcPts val="2794"/>
              </a:lnSpc>
              <a:buFont typeface="Arial"/>
              <a:buChar char="⚬"/>
            </a:pPr>
            <a:r>
              <a:rPr lang="en-US" sz="1996">
                <a:solidFill>
                  <a:srgbClr val="A528FE"/>
                </a:solidFill>
                <a:latin typeface="Object Sans"/>
                <a:ea typeface="Object Sans"/>
                <a:cs typeface="Object Sans"/>
                <a:sym typeface="Object Sans"/>
              </a:rPr>
              <a:t>76-</a:t>
            </a:r>
            <a:r>
              <a:rPr lang="en-US" sz="1996">
                <a:solidFill>
                  <a:srgbClr val="A528FE"/>
                </a:solidFill>
                <a:latin typeface="Object Sans"/>
                <a:ea typeface="Object Sans"/>
                <a:cs typeface="Object Sans"/>
                <a:sym typeface="Object Sans"/>
              </a:rPr>
              <a:t>85</a:t>
            </a:r>
            <a:r>
              <a:rPr lang="en-US" sz="1996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 pontos liberam um cupom de 10% - Executivo.</a:t>
            </a:r>
          </a:p>
          <a:p>
            <a:pPr algn="l" marL="861914" indent="-287305" lvl="2">
              <a:lnSpc>
                <a:spcPts val="2794"/>
              </a:lnSpc>
              <a:buFont typeface="Arial"/>
              <a:buChar char="⚬"/>
            </a:pPr>
            <a:r>
              <a:rPr lang="en-US" sz="1996">
                <a:solidFill>
                  <a:srgbClr val="A528FE"/>
                </a:solidFill>
                <a:latin typeface="Object Sans"/>
                <a:ea typeface="Object Sans"/>
                <a:cs typeface="Object Sans"/>
                <a:sym typeface="Object Sans"/>
              </a:rPr>
              <a:t>8</a:t>
            </a:r>
            <a:r>
              <a:rPr lang="en-US" sz="1996">
                <a:solidFill>
                  <a:srgbClr val="A528FE"/>
                </a:solidFill>
                <a:latin typeface="Object Sans"/>
                <a:ea typeface="Object Sans"/>
                <a:cs typeface="Object Sans"/>
                <a:sym typeface="Object Sans"/>
              </a:rPr>
              <a:t>6-100</a:t>
            </a:r>
            <a:r>
              <a:rPr lang="en-US" sz="1996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 pontos liberam um cupom de 10% - Semi-leito e um cupom de 15% em passagens Leito.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882653"/>
            <a:ext cx="5456251" cy="100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34228" indent="-167114" lvl="1">
              <a:lnSpc>
                <a:spcPts val="2755"/>
              </a:lnSpc>
              <a:buFont typeface="Arial"/>
              <a:buChar char="•"/>
            </a:pPr>
            <a:r>
              <a:rPr lang="en-US" b="true" sz="1548" spc="37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OBS: Tanto conservador quanto Explorador terão o mesmo limite de contagem, no entanto a validade dos pontos será diferente.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924790"/>
            <a:ext cx="9624977" cy="66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8456" indent="-222819" lvl="2">
              <a:lnSpc>
                <a:spcPts val="2755"/>
              </a:lnSpc>
              <a:buFont typeface="Arial"/>
              <a:buChar char="⚬"/>
            </a:pPr>
            <a:r>
              <a:rPr lang="en-US" b="true" sz="1548" spc="37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Ex explorador: Compre passagens nos próximos 3 dias para não expirar 10 pontos.</a:t>
            </a:r>
          </a:p>
          <a:p>
            <a:pPr algn="just" marL="668456" indent="-222819" lvl="2">
              <a:lnSpc>
                <a:spcPts val="2755"/>
              </a:lnSpc>
              <a:buFont typeface="Arial"/>
              <a:buChar char="⚬"/>
            </a:pPr>
            <a:r>
              <a:rPr lang="en-US" b="true" sz="1548" spc="37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Ex conservador: Compre passagens acima de 50 reais para não expirar 10 pontos.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766822" y="9491953"/>
            <a:ext cx="1521178" cy="530031"/>
          </a:xfrm>
          <a:custGeom>
            <a:avLst/>
            <a:gdLst/>
            <a:ahLst/>
            <a:cxnLst/>
            <a:rect r="r" b="b" t="t" l="l"/>
            <a:pathLst>
              <a:path h="530031" w="1521178">
                <a:moveTo>
                  <a:pt x="0" y="0"/>
                </a:moveTo>
                <a:lnTo>
                  <a:pt x="1521178" y="0"/>
                </a:lnTo>
                <a:lnTo>
                  <a:pt x="1521178" y="530031"/>
                </a:lnTo>
                <a:lnTo>
                  <a:pt x="0" y="530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361" r="0" b="-98636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04900"/>
            <a:ext cx="2647208" cy="725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3049" spc="-152">
                <a:solidFill>
                  <a:srgbClr val="A528FE"/>
                </a:solidFill>
                <a:latin typeface="Object Sans"/>
                <a:ea typeface="Object Sans"/>
                <a:cs typeface="Object Sans"/>
                <a:sym typeface="Object Sans"/>
              </a:rPr>
              <a:t>SOLUÇÃO</a:t>
            </a:r>
          </a:p>
          <a:p>
            <a:pPr algn="l">
              <a:lnSpc>
                <a:spcPts val="2744"/>
              </a:lnSpc>
            </a:pPr>
            <a:r>
              <a:rPr lang="en-US" b="true" sz="3049" spc="-152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FINAL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208906" y="3194037"/>
            <a:ext cx="8050394" cy="356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5"/>
              </a:lnSpc>
            </a:pPr>
            <a:r>
              <a:rPr lang="en-US" sz="2284" spc="54" b="true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Solução</a:t>
            </a:r>
          </a:p>
          <a:p>
            <a:pPr algn="l" marL="986269" indent="-328756" lvl="2">
              <a:lnSpc>
                <a:spcPts val="4065"/>
              </a:lnSpc>
              <a:buFont typeface="Arial"/>
              <a:buChar char="⚬"/>
            </a:pPr>
            <a:r>
              <a:rPr lang="en-US" sz="2284" spc="54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Propor uma visualização clara do histórico de destinos dos usuários</a:t>
            </a:r>
          </a:p>
          <a:p>
            <a:pPr algn="l" marL="986269" indent="-328756" lvl="2">
              <a:lnSpc>
                <a:spcPts val="4065"/>
              </a:lnSpc>
              <a:buFont typeface="Arial"/>
              <a:buChar char="⚬"/>
            </a:pPr>
            <a:r>
              <a:rPr lang="en-US" sz="2284" spc="54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Mostrar qual a próxima data e próximo trecho previsto para uma nova compra</a:t>
            </a:r>
          </a:p>
          <a:p>
            <a:pPr algn="l" marL="986269" indent="-328756" lvl="2">
              <a:lnSpc>
                <a:spcPts val="4065"/>
              </a:lnSpc>
              <a:buFont typeface="Arial"/>
              <a:buChar char="⚬"/>
            </a:pPr>
            <a:r>
              <a:rPr lang="en-US" sz="2284" spc="54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Criar vínculos visuais de “sua trajetória”</a:t>
            </a:r>
          </a:p>
          <a:p>
            <a:pPr algn="l">
              <a:lnSpc>
                <a:spcPts val="4065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862513"/>
            <a:ext cx="3811086" cy="43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b="true" sz="3500" spc="-175">
                <a:solidFill>
                  <a:srgbClr val="A528FE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MAPA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766822" y="9491953"/>
            <a:ext cx="1521178" cy="530031"/>
          </a:xfrm>
          <a:custGeom>
            <a:avLst/>
            <a:gdLst/>
            <a:ahLst/>
            <a:cxnLst/>
            <a:rect r="r" b="b" t="t" l="l"/>
            <a:pathLst>
              <a:path h="530031" w="1521178">
                <a:moveTo>
                  <a:pt x="0" y="0"/>
                </a:moveTo>
                <a:lnTo>
                  <a:pt x="1521178" y="0"/>
                </a:lnTo>
                <a:lnTo>
                  <a:pt x="1521178" y="530031"/>
                </a:lnTo>
                <a:lnTo>
                  <a:pt x="0" y="530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361" r="0" b="-98636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957259"/>
            <a:ext cx="6370205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999" spc="-249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CONTEXTUALIZAÇÃO</a:t>
            </a:r>
          </a:p>
          <a:p>
            <a:pPr algn="l">
              <a:lnSpc>
                <a:spcPts val="4499"/>
              </a:lnSpc>
            </a:pPr>
            <a:r>
              <a:rPr lang="en-US" b="true" sz="4999" spc="-249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DESAFIO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388448"/>
            <a:ext cx="1966144" cy="425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2"/>
              </a:lnSpc>
            </a:pPr>
            <a:r>
              <a:rPr lang="en-US" sz="3336" spc="-166" b="true">
                <a:solidFill>
                  <a:srgbClr val="A528FE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cenário 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2816715"/>
            <a:ext cx="169629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b="true" sz="4999" spc="-249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4957259"/>
            <a:ext cx="169629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b="true" sz="4999" spc="-249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81189" y="7100384"/>
            <a:ext cx="169629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b="true" sz="4999" spc="-249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91874" y="2445557"/>
            <a:ext cx="6950488" cy="980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7"/>
              </a:lnSpc>
            </a:pPr>
            <a:r>
              <a:rPr lang="en-US" sz="284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Atendimento indiferente para usuários e </a:t>
            </a:r>
          </a:p>
          <a:p>
            <a:pPr algn="l">
              <a:lnSpc>
                <a:spcPts val="3987"/>
              </a:lnSpc>
            </a:pPr>
            <a:r>
              <a:rPr lang="en-US" sz="284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não usuários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91874" y="4629432"/>
            <a:ext cx="6904881" cy="984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7"/>
              </a:lnSpc>
            </a:pPr>
            <a:r>
              <a:rPr lang="en-US" sz="284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Falta de propostas engajantes dentro da </a:t>
            </a:r>
          </a:p>
          <a:p>
            <a:pPr algn="l">
              <a:lnSpc>
                <a:spcPts val="3987"/>
              </a:lnSpc>
            </a:pPr>
            <a:r>
              <a:rPr lang="en-US" sz="284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plataforma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6613" y="6909884"/>
            <a:ext cx="5350966" cy="48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7"/>
              </a:lnSpc>
            </a:pPr>
            <a:r>
              <a:rPr lang="en-US" sz="284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Mau aproveitamento de ofertas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766822" y="9491953"/>
            <a:ext cx="1521178" cy="530031"/>
          </a:xfrm>
          <a:custGeom>
            <a:avLst/>
            <a:gdLst/>
            <a:ahLst/>
            <a:cxnLst/>
            <a:rect r="r" b="b" t="t" l="l"/>
            <a:pathLst>
              <a:path h="530031" w="1521178">
                <a:moveTo>
                  <a:pt x="0" y="0"/>
                </a:moveTo>
                <a:lnTo>
                  <a:pt x="1521178" y="0"/>
                </a:lnTo>
                <a:lnTo>
                  <a:pt x="1521178" y="530031"/>
                </a:lnTo>
                <a:lnTo>
                  <a:pt x="0" y="530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361" r="0" b="-98636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286375"/>
            <a:ext cx="3335472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b="true" sz="4999" spc="-249">
                <a:solidFill>
                  <a:srgbClr val="A528FE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OBJETIVO</a:t>
            </a:r>
          </a:p>
        </p:txBody>
      </p:sp>
      <p:sp>
        <p:nvSpPr>
          <p:cNvPr name="AutoShape 3" id="3"/>
          <p:cNvSpPr/>
          <p:nvPr/>
        </p:nvSpPr>
        <p:spPr>
          <a:xfrm>
            <a:off x="5859618" y="3661570"/>
            <a:ext cx="11399682" cy="0"/>
          </a:xfrm>
          <a:prstGeom prst="line">
            <a:avLst/>
          </a:prstGeom>
          <a:ln cap="flat" w="38100">
            <a:solidFill>
              <a:srgbClr val="292B2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" id="4"/>
          <p:cNvSpPr txBox="true"/>
          <p:nvPr/>
        </p:nvSpPr>
        <p:spPr>
          <a:xfrm rot="0">
            <a:off x="5859618" y="4430289"/>
            <a:ext cx="2046584" cy="38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4"/>
              </a:lnSpc>
            </a:pPr>
            <a:r>
              <a:rPr lang="en-US" sz="2478" b="true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1  ETAPA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59618" y="5609736"/>
            <a:ext cx="2046584" cy="2233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0"/>
              </a:lnSpc>
            </a:pPr>
            <a:r>
              <a:rPr lang="en-US" sz="2128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Classificar os clientes para melhorar as propostas oferecidas pelo marketing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59618" y="4779500"/>
            <a:ext cx="2046584" cy="22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50"/>
              </a:lnSpc>
            </a:pPr>
            <a:r>
              <a:rPr lang="en-US" sz="1322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(classificação)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00495" y="4430289"/>
            <a:ext cx="2046584" cy="38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4"/>
              </a:lnSpc>
            </a:pPr>
            <a:r>
              <a:rPr lang="en-US" sz="2478" b="true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2 ETAPA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00495" y="5609736"/>
            <a:ext cx="2046584" cy="2605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0"/>
              </a:lnSpc>
            </a:pPr>
            <a:r>
              <a:rPr lang="en-US" sz="2128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Ranquear o uso para incentivo à criação de contas e utilização mais ativa da plataforma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00495" y="4779500"/>
            <a:ext cx="2046584" cy="22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50"/>
              </a:lnSpc>
            </a:pPr>
            <a:r>
              <a:rPr lang="en-US" sz="1322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(Score)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43533" y="4430289"/>
            <a:ext cx="2046584" cy="38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4"/>
              </a:lnSpc>
            </a:pPr>
            <a:r>
              <a:rPr lang="en-US" sz="2478" b="true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3 ETAPA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43533" y="5609736"/>
            <a:ext cx="2046584" cy="2977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0"/>
              </a:lnSpc>
            </a:pPr>
            <a:r>
              <a:rPr lang="en-US" sz="2128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Visualizar o histórico de trajetos por meio de um mapa com sugestão de próxima compra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43533" y="4779500"/>
            <a:ext cx="2046584" cy="22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50"/>
              </a:lnSpc>
            </a:pPr>
            <a:r>
              <a:rPr lang="en-US" sz="1322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(Mapa)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686570" y="4430289"/>
            <a:ext cx="2046584" cy="38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4"/>
              </a:lnSpc>
            </a:pPr>
            <a:r>
              <a:rPr lang="en-US" sz="2478" b="true">
                <a:solidFill>
                  <a:srgbClr val="292B2D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4 ETAPA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86570" y="5609736"/>
            <a:ext cx="2221188" cy="334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0"/>
              </a:lnSpc>
            </a:pPr>
            <a:r>
              <a:rPr lang="en-US" sz="2128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Automatizar os dados obtidos para essas análises e observar o comportamento de vendas e utilização dos benefícios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686570" y="4779500"/>
            <a:ext cx="2046584" cy="461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0"/>
              </a:lnSpc>
            </a:pPr>
            <a:r>
              <a:rPr lang="en-US" sz="1322">
                <a:solidFill>
                  <a:srgbClr val="292B2D"/>
                </a:solidFill>
                <a:latin typeface="Object Sans"/>
                <a:ea typeface="Object Sans"/>
                <a:cs typeface="Object Sans"/>
                <a:sym typeface="Object Sans"/>
              </a:rPr>
              <a:t>(funcionamento e feedback)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859618" y="3482773"/>
            <a:ext cx="329533" cy="32953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B2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800495" y="3482773"/>
            <a:ext cx="329533" cy="32953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B2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739878" y="3496803"/>
            <a:ext cx="329533" cy="32953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B2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686570" y="3482773"/>
            <a:ext cx="329533" cy="329533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B2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6766822" y="9491953"/>
            <a:ext cx="1521178" cy="530031"/>
          </a:xfrm>
          <a:custGeom>
            <a:avLst/>
            <a:gdLst/>
            <a:ahLst/>
            <a:cxnLst/>
            <a:rect r="r" b="b" t="t" l="l"/>
            <a:pathLst>
              <a:path h="530031" w="1521178">
                <a:moveTo>
                  <a:pt x="0" y="0"/>
                </a:moveTo>
                <a:lnTo>
                  <a:pt x="1521178" y="0"/>
                </a:lnTo>
                <a:lnTo>
                  <a:pt x="1521178" y="530031"/>
                </a:lnTo>
                <a:lnTo>
                  <a:pt x="0" y="530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361" r="0" b="-98636"/>
            </a:stretch>
          </a:blipFill>
        </p:spPr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DAGzPJVlOF4</dc:identifier>
  <dcterms:modified xsi:type="dcterms:W3CDTF">2011-08-01T06:04:30Z</dcterms:modified>
  <cp:revision>1</cp:revision>
  <dc:title>sprint 4</dc:title>
</cp:coreProperties>
</file>